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313" r:id="rId2"/>
    <p:sldId id="326" r:id="rId3"/>
    <p:sldId id="321" r:id="rId4"/>
    <p:sldId id="302" r:id="rId5"/>
    <p:sldId id="324" r:id="rId6"/>
    <p:sldId id="305" r:id="rId7"/>
    <p:sldId id="325" r:id="rId8"/>
    <p:sldId id="306" r:id="rId9"/>
    <p:sldId id="308" r:id="rId10"/>
    <p:sldId id="327" r:id="rId11"/>
    <p:sldId id="323" r:id="rId12"/>
    <p:sldId id="311" r:id="rId13"/>
    <p:sldId id="312" r:id="rId14"/>
  </p:sldIdLst>
  <p:sldSz cx="9144000" cy="5143500" type="screen16x9"/>
  <p:notesSz cx="6858000" cy="9144000"/>
  <p:embeddedFontLst>
    <p:embeddedFont>
      <p:font typeface="Varela Round" panose="020B0604020202020204" charset="-79"/>
      <p:regular r:id="rId16"/>
    </p:embeddedFont>
    <p:embeddedFont>
      <p:font typeface="Nixie One" panose="020B0604020202020204" charset="0"/>
      <p:regular r:id="rId17"/>
    </p:embeddedFont>
    <p:embeddedFont>
      <p:font typeface="微軟正黑體" panose="020B0604030504040204" pitchFamily="34" charset="-12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222"/>
    <a:srgbClr val="96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64545C-2DF9-497E-B307-786604A6E836}">
  <a:tblStyle styleId="{AB64545C-2DF9-497E-B307-786604A6E8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44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96389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31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276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20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25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460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43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19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1 column + 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 userDrawn="1"/>
        </p:nvSpPr>
        <p:spPr>
          <a:xfrm>
            <a:off x="297700" y="875350"/>
            <a:ext cx="3577212" cy="2372546"/>
          </a:xfrm>
          <a:prstGeom prst="roundRect">
            <a:avLst/>
          </a:prstGeom>
          <a:solidFill>
            <a:srgbClr val="EF6222"/>
          </a:solidFill>
          <a:ln>
            <a:solidFill>
              <a:srgbClr val="EF6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EF6222"/>
                </a:solidFill>
              </a:ln>
              <a:solidFill>
                <a:srgbClr val="EF6222"/>
              </a:solidFill>
            </a:endParaRPr>
          </a:p>
        </p:txBody>
      </p: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2600900" y="212050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-236181" y="4356225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043112" y="4751625"/>
            <a:ext cx="361500" cy="3615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2016026" y="142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2663300" y="274450"/>
            <a:ext cx="853800" cy="853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1;p2"/>
          <p:cNvSpPr/>
          <p:nvPr userDrawn="1"/>
        </p:nvSpPr>
        <p:spPr>
          <a:xfrm>
            <a:off x="-1057650" y="-1854200"/>
            <a:ext cx="10144500" cy="908685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79;p11"/>
          <p:cNvSpPr/>
          <p:nvPr userDrawn="1"/>
        </p:nvSpPr>
        <p:spPr>
          <a:xfrm>
            <a:off x="8348525" y="4660275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63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770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0" r:id="rId3"/>
    <p:sldLayoutId id="2147483661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87" y="2729132"/>
            <a:ext cx="1493735" cy="176927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3" name="文字方塊 2"/>
          <p:cNvSpPr txBox="1"/>
          <p:nvPr/>
        </p:nvSpPr>
        <p:spPr>
          <a:xfrm>
            <a:off x="4806899" y="93826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TW" altLang="en-US" sz="400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人臉偵測</a:t>
            </a:r>
            <a:endParaRPr lang="en-US" altLang="zh-TW" sz="40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00590" y="32598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TW" altLang="en-US" sz="4000" dirty="0" smtClean="0">
                <a:ln w="0"/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即時上妝</a:t>
            </a:r>
            <a:endParaRPr lang="en-US" altLang="zh-TW" sz="4000" dirty="0">
              <a:ln w="0"/>
              <a:solidFill>
                <a:schemeClr val="tx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15" y="131292"/>
            <a:ext cx="2452385" cy="204161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86" y="2729131"/>
            <a:ext cx="1493736" cy="17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0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1"/>
          <p:cNvSpPr txBox="1">
            <a:spLocks/>
          </p:cNvSpPr>
          <p:nvPr/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39" y="654138"/>
            <a:ext cx="6930521" cy="365211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64" y="3116899"/>
            <a:ext cx="1680998" cy="9413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39" y="654138"/>
            <a:ext cx="6930521" cy="1319291"/>
          </a:xfrm>
          <a:prstGeom prst="rect">
            <a:avLst/>
          </a:prstGeom>
        </p:spPr>
      </p:pic>
      <p:sp>
        <p:nvSpPr>
          <p:cNvPr id="10" name="向上箭號 9"/>
          <p:cNvSpPr/>
          <p:nvPr/>
        </p:nvSpPr>
        <p:spPr>
          <a:xfrm>
            <a:off x="6460865" y="2209561"/>
            <a:ext cx="166861" cy="7141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6384111" y="3042380"/>
            <a:ext cx="320367" cy="14318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取得照片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向上箭號 11"/>
          <p:cNvSpPr/>
          <p:nvPr/>
        </p:nvSpPr>
        <p:spPr>
          <a:xfrm>
            <a:off x="5532004" y="2209561"/>
            <a:ext cx="166861" cy="7141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455250" y="3042380"/>
            <a:ext cx="320367" cy="14318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裁切照片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013550" y="3042379"/>
            <a:ext cx="320367" cy="14318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即時上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妝</a:t>
            </a:r>
          </a:p>
        </p:txBody>
      </p:sp>
      <p:sp>
        <p:nvSpPr>
          <p:cNvPr id="16" name="向上箭號 15"/>
          <p:cNvSpPr/>
          <p:nvPr/>
        </p:nvSpPr>
        <p:spPr>
          <a:xfrm>
            <a:off x="2090302" y="2393950"/>
            <a:ext cx="166861" cy="5297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256658" y="2920463"/>
            <a:ext cx="717550" cy="167566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93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08642E-6 L -0.00069 0.083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1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37656 0.0003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30" grpId="0" animBg="1"/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1"/>
          <p:cNvSpPr txBox="1">
            <a:spLocks/>
          </p:cNvSpPr>
          <p:nvPr/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 dirty="0"/>
          </a:p>
        </p:txBody>
      </p:sp>
      <p:sp>
        <p:nvSpPr>
          <p:cNvPr id="6" name="矩形 5"/>
          <p:cNvSpPr/>
          <p:nvPr/>
        </p:nvSpPr>
        <p:spPr>
          <a:xfrm>
            <a:off x="2964023" y="572766"/>
            <a:ext cx="32159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 </a:t>
            </a: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生成</a:t>
            </a:r>
            <a:r>
              <a:rPr lang="zh-TW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對抗</a:t>
            </a: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網路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47" y="1827994"/>
            <a:ext cx="3721100" cy="24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4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57" y="1289961"/>
            <a:ext cx="2390655" cy="31178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83" y="2480430"/>
            <a:ext cx="6382625" cy="135017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531494" y="537019"/>
            <a:ext cx="20810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BeautyGAN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83" y="2480430"/>
            <a:ext cx="6382625" cy="1350171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>
          <a:xfrm>
            <a:off x="1894147" y="1989678"/>
            <a:ext cx="1428433" cy="3461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匹配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5894648" y="3898168"/>
            <a:ext cx="1428433" cy="3461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25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文字方塊 2"/>
          <p:cNvSpPr txBox="1"/>
          <p:nvPr/>
        </p:nvSpPr>
        <p:spPr>
          <a:xfrm>
            <a:off x="6529917" y="1463886"/>
            <a:ext cx="219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這邊放程式碼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98" y="1997917"/>
            <a:ext cx="1263650" cy="1263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6" y="1997917"/>
            <a:ext cx="1263650" cy="12636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84" y="1849469"/>
            <a:ext cx="1625978" cy="1625978"/>
          </a:xfrm>
          <a:prstGeom prst="rect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圓角矩形 15"/>
          <p:cNvSpPr/>
          <p:nvPr/>
        </p:nvSpPr>
        <p:spPr>
          <a:xfrm>
            <a:off x="2133237" y="1475978"/>
            <a:ext cx="1138772" cy="2810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素顏照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3890005" y="1463886"/>
            <a:ext cx="1138772" cy="2810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妝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31494" y="537019"/>
            <a:ext cx="20810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BeautyGAN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718984" y="1335458"/>
            <a:ext cx="1625978" cy="28103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素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顏上妝後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加號 19"/>
          <p:cNvSpPr/>
          <p:nvPr/>
        </p:nvSpPr>
        <p:spPr>
          <a:xfrm>
            <a:off x="1625597" y="2465496"/>
            <a:ext cx="358987" cy="32512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等於 21"/>
          <p:cNvSpPr/>
          <p:nvPr/>
        </p:nvSpPr>
        <p:spPr>
          <a:xfrm>
            <a:off x="3367501" y="2445171"/>
            <a:ext cx="252455" cy="37930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2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46914E-7 L -0.19254 0.002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46914E-6 L -0.19393 -0.0009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5" y="-6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46914E-7 L -0.19218 2.46914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60494E-6 L -0.19219 0.0024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53" y="1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5" grpId="0" animBg="1"/>
      <p:bldP spid="20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1"/>
          <p:cNvSpPr txBox="1">
            <a:spLocks/>
          </p:cNvSpPr>
          <p:nvPr/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</a:t>
            </a:fld>
            <a:endParaRPr lang="en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39" y="654138"/>
            <a:ext cx="6930521" cy="365211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64" y="3116899"/>
            <a:ext cx="1680998" cy="9413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39" y="654138"/>
            <a:ext cx="6930521" cy="1319291"/>
          </a:xfrm>
          <a:prstGeom prst="rect">
            <a:avLst/>
          </a:prstGeom>
        </p:spPr>
      </p:pic>
      <p:sp>
        <p:nvSpPr>
          <p:cNvPr id="10" name="向上箭號 9"/>
          <p:cNvSpPr/>
          <p:nvPr/>
        </p:nvSpPr>
        <p:spPr>
          <a:xfrm>
            <a:off x="6460865" y="2215911"/>
            <a:ext cx="166861" cy="7141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6384111" y="3042380"/>
            <a:ext cx="320367" cy="14318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取得照片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向上箭號 11"/>
          <p:cNvSpPr/>
          <p:nvPr/>
        </p:nvSpPr>
        <p:spPr>
          <a:xfrm>
            <a:off x="5532004" y="2215911"/>
            <a:ext cx="166861" cy="7141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455250" y="3042380"/>
            <a:ext cx="320367" cy="14318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裁切照片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256658" y="2920463"/>
            <a:ext cx="717550" cy="167566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58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08642E-6 L -0.00069 0.083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1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1"/>
          <p:cNvSpPr txBox="1">
            <a:spLocks/>
          </p:cNvSpPr>
          <p:nvPr/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</a:t>
            </a:fld>
            <a:endParaRPr lang="en" dirty="0"/>
          </a:p>
        </p:txBody>
      </p:sp>
      <p:sp>
        <p:nvSpPr>
          <p:cNvPr id="7" name="文字方塊 6"/>
          <p:cNvSpPr txBox="1"/>
          <p:nvPr/>
        </p:nvSpPr>
        <p:spPr>
          <a:xfrm>
            <a:off x="4806899" y="93826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zh-TW" altLang="en-US" sz="400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人臉偵測</a:t>
            </a:r>
            <a:endParaRPr lang="en-US" altLang="zh-TW" sz="40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99594" y="2090649"/>
            <a:ext cx="4195812" cy="310854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Haar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cascade</a:t>
            </a:r>
          </a:p>
          <a:p>
            <a:pPr marL="514350" indent="-514350">
              <a:buAutoNum type="arabicPeriod"/>
            </a:pPr>
            <a:endParaRPr lang="en-US" altLang="zh-TW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Arial"/>
              <a:buAutoNum type="arabicPeriod"/>
            </a:pPr>
            <a:r>
              <a:rPr lang="en-US" altLang="zh-TW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Dlib</a:t>
            </a:r>
            <a:r>
              <a: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臉部特徵點</a:t>
            </a:r>
            <a:endParaRPr lang="en-US" altLang="zh-TW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Arial"/>
              <a:buAutoNum type="arabicPeriod"/>
            </a:pPr>
            <a:endParaRPr lang="en-US" altLang="zh-TW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Arial"/>
              <a:buAutoNum type="arabicPeriod"/>
            </a:pPr>
            <a:r>
              <a:rPr lang="en-US" altLang="zh-TW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Haar</a:t>
            </a:r>
            <a:r>
              <a:rPr lang="en-US" altLang="zh-TW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 </a:t>
            </a:r>
            <a:r>
              <a:rPr lang="en-US" altLang="zh-TW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Dlib</a:t>
            </a:r>
            <a:r>
              <a:rPr lang="en-US" altLang="zh-TW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比較</a:t>
            </a:r>
            <a:endParaRPr lang="en-US" altLang="zh-TW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Arial"/>
              <a:buAutoNum type="arabicPeriod"/>
            </a:pPr>
            <a:endParaRPr lang="en-US" altLang="zh-TW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Arial"/>
              <a:buAutoNum type="arabicPeriod"/>
            </a:pPr>
            <a:r>
              <a:rPr lang="en-US" altLang="zh-TW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Dlib</a:t>
            </a:r>
            <a:r>
              <a:rPr lang="en-US" altLang="zh-TW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人臉校正</a:t>
            </a:r>
          </a:p>
          <a:p>
            <a:pPr marL="514350" indent="-514350">
              <a:buFont typeface="Arial"/>
              <a:buAutoNum type="arabicPeriod"/>
            </a:pPr>
            <a:endParaRPr lang="zh-TW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 algn="ctr">
              <a:buAutoNum type="arabicPeriod"/>
            </a:pP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32089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5679E-6 L -0.14462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文字方塊 4"/>
          <p:cNvSpPr txBox="1"/>
          <p:nvPr/>
        </p:nvSpPr>
        <p:spPr>
          <a:xfrm>
            <a:off x="1763111" y="1807857"/>
            <a:ext cx="2573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每</a:t>
            </a:r>
            <a:r>
              <a:rPr lang="zh-TW" altLang="en-US" dirty="0"/>
              <a:t>個特徵</a:t>
            </a:r>
            <a:r>
              <a:rPr lang="zh-TW" altLang="en-US" dirty="0" smtClean="0"/>
              <a:t>由白</a:t>
            </a:r>
            <a:r>
              <a:rPr lang="zh-TW" altLang="en-US" dirty="0"/>
              <a:t>方塊下的像素</a:t>
            </a:r>
            <a:r>
              <a:rPr lang="zh-TW" altLang="en-US" dirty="0" smtClean="0"/>
              <a:t>和</a:t>
            </a:r>
            <a:endParaRPr lang="en-US" altLang="zh-TW" dirty="0" smtClean="0"/>
          </a:p>
          <a:p>
            <a:r>
              <a:rPr lang="zh-TW" altLang="en-US" dirty="0" smtClean="0"/>
              <a:t>減去</a:t>
            </a:r>
            <a:r>
              <a:rPr lang="zh-TW" altLang="en-US" dirty="0"/>
              <a:t>黑方塊的像素和來得到</a:t>
            </a:r>
          </a:p>
        </p:txBody>
      </p:sp>
      <p:sp>
        <p:nvSpPr>
          <p:cNvPr id="6" name="矩形 5"/>
          <p:cNvSpPr/>
          <p:nvPr/>
        </p:nvSpPr>
        <p:spPr>
          <a:xfrm>
            <a:off x="3170012" y="478305"/>
            <a:ext cx="28039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1.Haar</a:t>
            </a: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cascade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45" y="2654064"/>
            <a:ext cx="2118320" cy="2293311"/>
          </a:xfrm>
          <a:prstGeom prst="rect">
            <a:avLst/>
          </a:prstGeom>
        </p:spPr>
      </p:pic>
      <p:sp>
        <p:nvSpPr>
          <p:cNvPr id="11" name="投影片編號版面配置區 1"/>
          <p:cNvSpPr txBox="1">
            <a:spLocks/>
          </p:cNvSpPr>
          <p:nvPr/>
        </p:nvSpPr>
        <p:spPr>
          <a:xfrm>
            <a:off x="4337100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4</a:t>
            </a:fld>
            <a:endParaRPr lang="en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9" y="1696889"/>
            <a:ext cx="2217738" cy="305473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9" y="1701346"/>
            <a:ext cx="2217738" cy="30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5" y="1130300"/>
            <a:ext cx="3143899" cy="18605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5" y="1130299"/>
            <a:ext cx="3143899" cy="18605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85727" y="422403"/>
            <a:ext cx="24048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Haar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cascade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投影片編號版面配置區 1"/>
          <p:cNvSpPr txBox="1">
            <a:spLocks/>
          </p:cNvSpPr>
          <p:nvPr/>
        </p:nvSpPr>
        <p:spPr>
          <a:xfrm>
            <a:off x="4337100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5</a:t>
            </a:fld>
            <a:endParaRPr lang="en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99" y="1187449"/>
            <a:ext cx="3409443" cy="3346451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1087198" y="3795031"/>
            <a:ext cx="2069871" cy="3456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少判斷到一張人臉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778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72844" y="490835"/>
            <a:ext cx="31983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altLang="zh-TW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Dlib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臉部特徵點 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3000" y="1913882"/>
            <a:ext cx="26372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對</a:t>
            </a:r>
            <a:r>
              <a:rPr lang="zh-TW" altLang="en-US" dirty="0"/>
              <a:t>人類臉上的特徵</a:t>
            </a:r>
            <a:r>
              <a:rPr lang="zh-TW" altLang="en-US" dirty="0" smtClean="0"/>
              <a:t>點</a:t>
            </a:r>
            <a:endParaRPr lang="en-US" altLang="zh-TW" dirty="0"/>
          </a:p>
          <a:p>
            <a:r>
              <a:rPr lang="zh-TW" altLang="en-US" dirty="0" smtClean="0"/>
              <a:t>      （</a:t>
            </a:r>
            <a:r>
              <a:rPr lang="zh-TW" altLang="en-US" dirty="0"/>
              <a:t>嘴角、眼角等）進行</a:t>
            </a:r>
            <a:r>
              <a:rPr lang="zh-TW" altLang="en-US" dirty="0" smtClean="0"/>
              <a:t>定位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r>
              <a:rPr lang="en-US" altLang="zh-TW" dirty="0" smtClean="0"/>
              <a:t>2.    </a:t>
            </a:r>
            <a:r>
              <a:rPr lang="zh-TW" altLang="en-US" dirty="0" smtClean="0"/>
              <a:t>共</a:t>
            </a:r>
            <a:r>
              <a:rPr lang="en-US" altLang="zh-TW" dirty="0" smtClean="0"/>
              <a:t>68</a:t>
            </a:r>
            <a:r>
              <a:rPr lang="zh-TW" altLang="en-US" dirty="0" smtClean="0"/>
              <a:t>個特徵點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71" y="1913882"/>
            <a:ext cx="2058058" cy="25052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40" y="2031338"/>
            <a:ext cx="2206579" cy="2387834"/>
          </a:xfrm>
          <a:prstGeom prst="rect">
            <a:avLst/>
          </a:prstGeom>
        </p:spPr>
      </p:pic>
      <p:sp>
        <p:nvSpPr>
          <p:cNvPr id="13" name="投影片編號版面配置區 1"/>
          <p:cNvSpPr txBox="1">
            <a:spLocks/>
          </p:cNvSpPr>
          <p:nvPr/>
        </p:nvSpPr>
        <p:spPr>
          <a:xfrm>
            <a:off x="4337100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9180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7" y="1128725"/>
            <a:ext cx="3146562" cy="18621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7" y="1128725"/>
            <a:ext cx="3146562" cy="18621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64726" y="355650"/>
            <a:ext cx="26997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Dlib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臉部特徵點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投影片編號版面配置區 1"/>
          <p:cNvSpPr txBox="1">
            <a:spLocks/>
          </p:cNvSpPr>
          <p:nvPr/>
        </p:nvSpPr>
        <p:spPr>
          <a:xfrm>
            <a:off x="4337100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7</a:t>
            </a:fld>
            <a:endParaRPr lang="en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20" y="1017314"/>
            <a:ext cx="3183229" cy="3734311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1087198" y="3795031"/>
            <a:ext cx="2341802" cy="3456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人臉都判斷到了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954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3" y="1740950"/>
            <a:ext cx="3702050" cy="22362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53" y="1744679"/>
            <a:ext cx="3606800" cy="223249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1773" y="443282"/>
            <a:ext cx="3060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Haar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和 </a:t>
            </a:r>
            <a:r>
              <a:rPr lang="en-US" altLang="zh-TW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Dlib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比較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95523" y="1217730"/>
            <a:ext cx="9653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Haar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59236" y="1200562"/>
            <a:ext cx="8050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Dlib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84" y="1200562"/>
            <a:ext cx="831237" cy="8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00" y="1970502"/>
            <a:ext cx="1369440" cy="1354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52" y="1510263"/>
            <a:ext cx="2219051" cy="2179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79" y="1972460"/>
            <a:ext cx="1370728" cy="136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向上箭號 10"/>
          <p:cNvSpPr/>
          <p:nvPr/>
        </p:nvSpPr>
        <p:spPr>
          <a:xfrm rot="5400000">
            <a:off x="3590811" y="2346458"/>
            <a:ext cx="298581" cy="61518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 rot="5400000">
            <a:off x="5916819" y="2340106"/>
            <a:ext cx="298581" cy="61518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401648" y="397319"/>
            <a:ext cx="23407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Dlib</a:t>
            </a:r>
            <a:r>
              <a:rPr lang="en-US" altLang="zh-TW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TW" alt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人臉校正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77" y="4212977"/>
            <a:ext cx="4951823" cy="417333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4324918" y="1474348"/>
            <a:ext cx="1166604" cy="3456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臉歪歪的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641341" y="1474348"/>
            <a:ext cx="1166604" cy="3456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</a:t>
            </a:r>
          </a:p>
        </p:txBody>
      </p:sp>
    </p:spTree>
    <p:extLst>
      <p:ext uri="{BB962C8B-B14F-4D97-AF65-F5344CB8AC3E}">
        <p14:creationId xmlns:p14="http://schemas.microsoft.com/office/powerpoint/2010/main" val="323085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7548</TotalTime>
  <Words>161</Words>
  <Application>Microsoft Office PowerPoint</Application>
  <PresentationFormat>如螢幕大小 (16:9)</PresentationFormat>
  <Paragraphs>57</Paragraphs>
  <Slides>13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新細明體</vt:lpstr>
      <vt:lpstr>Varela Round</vt:lpstr>
      <vt:lpstr>Arial</vt:lpstr>
      <vt:lpstr>Nixie One</vt:lpstr>
      <vt:lpstr>微軟正黑體</vt:lpstr>
      <vt:lpstr>Puck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Administrator</dc:creator>
  <cp:lastModifiedBy>User</cp:lastModifiedBy>
  <cp:revision>274</cp:revision>
  <dcterms:modified xsi:type="dcterms:W3CDTF">2020-01-11T17:20:28Z</dcterms:modified>
</cp:coreProperties>
</file>